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  <p:sldId id="271" r:id="rId6"/>
    <p:sldId id="273" r:id="rId7"/>
    <p:sldId id="260" r:id="rId8"/>
    <p:sldId id="261" r:id="rId9"/>
    <p:sldId id="265" r:id="rId10"/>
    <p:sldId id="267" r:id="rId11"/>
    <p:sldId id="275" r:id="rId12"/>
    <p:sldId id="274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ульсина" initials="Г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258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092EF3-7055-4961-95BA-F00F20D7C1BB}" type="doc">
      <dgm:prSet loTypeId="urn:microsoft.com/office/officeart/2005/8/layout/vList3#1" loCatId="list" qsTypeId="urn:microsoft.com/office/officeart/2005/8/quickstyle/3d3" qsCatId="3D" csTypeId="urn:microsoft.com/office/officeart/2005/8/colors/colorful1#1" csCatId="colorful" phldr="1"/>
      <dgm:spPr/>
    </dgm:pt>
    <dgm:pt modelId="{3B9D8808-6800-4FAE-9958-8AA46A7BFDFE}">
      <dgm:prSet phldrT="[Текст]"/>
      <dgm:spPr/>
      <dgm:t>
        <a:bodyPr/>
        <a:lstStyle/>
        <a:p>
          <a:r>
            <a:rPr lang="ru-RU" dirty="0" smtClean="0"/>
            <a:t>6 б</a:t>
          </a:r>
          <a:endParaRPr lang="ru-RU" dirty="0"/>
        </a:p>
      </dgm:t>
    </dgm:pt>
    <dgm:pt modelId="{DDC46B79-0F85-4B39-8E96-1ECE7FDE4631}" type="parTrans" cxnId="{6CB24C63-9565-4BBD-90D1-F62FD8DE8C54}">
      <dgm:prSet/>
      <dgm:spPr/>
      <dgm:t>
        <a:bodyPr/>
        <a:lstStyle/>
        <a:p>
          <a:endParaRPr lang="ru-RU"/>
        </a:p>
      </dgm:t>
    </dgm:pt>
    <dgm:pt modelId="{BFA78761-4611-456F-932A-B359A106ECFD}" type="sibTrans" cxnId="{6CB24C63-9565-4BBD-90D1-F62FD8DE8C54}">
      <dgm:prSet/>
      <dgm:spPr/>
      <dgm:t>
        <a:bodyPr/>
        <a:lstStyle/>
        <a:p>
          <a:endParaRPr lang="ru-RU"/>
        </a:p>
      </dgm:t>
    </dgm:pt>
    <dgm:pt modelId="{A424E15D-6D7B-4978-A5EB-1734C05D2A3A}">
      <dgm:prSet phldrT="[Текст]"/>
      <dgm:spPr/>
      <dgm:t>
        <a:bodyPr/>
        <a:lstStyle/>
        <a:p>
          <a:r>
            <a:rPr lang="ru-RU" dirty="0" smtClean="0"/>
            <a:t>4-5 б</a:t>
          </a:r>
          <a:endParaRPr lang="ru-RU" dirty="0"/>
        </a:p>
      </dgm:t>
    </dgm:pt>
    <dgm:pt modelId="{97F59AA1-A99C-458D-8366-6E1F4FC61B90}" type="parTrans" cxnId="{0001CA88-BBF7-4B87-8434-606EE8542C4F}">
      <dgm:prSet/>
      <dgm:spPr/>
      <dgm:t>
        <a:bodyPr/>
        <a:lstStyle/>
        <a:p>
          <a:endParaRPr lang="ru-RU"/>
        </a:p>
      </dgm:t>
    </dgm:pt>
    <dgm:pt modelId="{D3C3A2BF-DE3C-4F40-8F03-CFB59974293C}" type="sibTrans" cxnId="{0001CA88-BBF7-4B87-8434-606EE8542C4F}">
      <dgm:prSet/>
      <dgm:spPr/>
      <dgm:t>
        <a:bodyPr/>
        <a:lstStyle/>
        <a:p>
          <a:endParaRPr lang="ru-RU"/>
        </a:p>
      </dgm:t>
    </dgm:pt>
    <dgm:pt modelId="{B864D717-9DF1-4930-8944-82336C37B666}">
      <dgm:prSet phldrT="[Текст]"/>
      <dgm:spPr/>
      <dgm:t>
        <a:bodyPr/>
        <a:lstStyle/>
        <a:p>
          <a:r>
            <a:rPr lang="ru-RU" dirty="0" smtClean="0"/>
            <a:t>3 б</a:t>
          </a:r>
          <a:endParaRPr lang="ru-RU" dirty="0"/>
        </a:p>
      </dgm:t>
    </dgm:pt>
    <dgm:pt modelId="{499D1D08-4237-426D-833F-9C22937F84D6}" type="parTrans" cxnId="{A4ACF7A4-4734-48E2-AF0A-2FECA351A118}">
      <dgm:prSet/>
      <dgm:spPr/>
      <dgm:t>
        <a:bodyPr/>
        <a:lstStyle/>
        <a:p>
          <a:endParaRPr lang="ru-RU"/>
        </a:p>
      </dgm:t>
    </dgm:pt>
    <dgm:pt modelId="{25EB7B87-F252-41EE-9A49-476D496EDE8B}" type="sibTrans" cxnId="{A4ACF7A4-4734-48E2-AF0A-2FECA351A118}">
      <dgm:prSet/>
      <dgm:spPr/>
      <dgm:t>
        <a:bodyPr/>
        <a:lstStyle/>
        <a:p>
          <a:endParaRPr lang="ru-RU"/>
        </a:p>
      </dgm:t>
    </dgm:pt>
    <dgm:pt modelId="{6B654A40-A6F5-4A73-B2D9-0661D4609E20}" type="pres">
      <dgm:prSet presAssocID="{92092EF3-7055-4961-95BA-F00F20D7C1BB}" presName="linearFlow" presStyleCnt="0">
        <dgm:presLayoutVars>
          <dgm:dir/>
          <dgm:resizeHandles val="exact"/>
        </dgm:presLayoutVars>
      </dgm:prSet>
      <dgm:spPr/>
    </dgm:pt>
    <dgm:pt modelId="{6307EB96-61D8-4774-8ABE-0381253F9829}" type="pres">
      <dgm:prSet presAssocID="{3B9D8808-6800-4FAE-9958-8AA46A7BFDFE}" presName="composite" presStyleCnt="0"/>
      <dgm:spPr/>
    </dgm:pt>
    <dgm:pt modelId="{25715116-1298-4CB5-80AC-FA90897FDA0D}" type="pres">
      <dgm:prSet presAssocID="{3B9D8808-6800-4FAE-9958-8AA46A7BFDFE}" presName="imgShp" presStyleLbl="fgImgPlace1" presStyleIdx="0" presStyleCnt="3"/>
      <dgm:spPr/>
    </dgm:pt>
    <dgm:pt modelId="{94C1EE77-AD40-4C1F-B179-B94D4E04524A}" type="pres">
      <dgm:prSet presAssocID="{3B9D8808-6800-4FAE-9958-8AA46A7BFDFE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A705F2-47A6-42D2-A081-3986BA182CC6}" type="pres">
      <dgm:prSet presAssocID="{BFA78761-4611-456F-932A-B359A106ECFD}" presName="spacing" presStyleCnt="0"/>
      <dgm:spPr/>
    </dgm:pt>
    <dgm:pt modelId="{F4A8877F-98AF-47E9-99B5-6F6E4AA25674}" type="pres">
      <dgm:prSet presAssocID="{A424E15D-6D7B-4978-A5EB-1734C05D2A3A}" presName="composite" presStyleCnt="0"/>
      <dgm:spPr/>
    </dgm:pt>
    <dgm:pt modelId="{91A4486B-1E03-4E4F-8374-0630C9D03A06}" type="pres">
      <dgm:prSet presAssocID="{A424E15D-6D7B-4978-A5EB-1734C05D2A3A}" presName="imgShp" presStyleLbl="fgImgPlace1" presStyleIdx="1" presStyleCnt="3"/>
      <dgm:spPr/>
    </dgm:pt>
    <dgm:pt modelId="{DEB90D9A-93DC-48ED-A1D7-9781D096227C}" type="pres">
      <dgm:prSet presAssocID="{A424E15D-6D7B-4978-A5EB-1734C05D2A3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53DE6-0679-4B9C-ADB8-5C8A36B5DC62}" type="pres">
      <dgm:prSet presAssocID="{D3C3A2BF-DE3C-4F40-8F03-CFB59974293C}" presName="spacing" presStyleCnt="0"/>
      <dgm:spPr/>
    </dgm:pt>
    <dgm:pt modelId="{3BE5EC02-8D5A-4E9F-A671-264B83252335}" type="pres">
      <dgm:prSet presAssocID="{B864D717-9DF1-4930-8944-82336C37B666}" presName="composite" presStyleCnt="0"/>
      <dgm:spPr/>
    </dgm:pt>
    <dgm:pt modelId="{B8DB33BE-233A-42C2-A066-64D4ECDC8F14}" type="pres">
      <dgm:prSet presAssocID="{B864D717-9DF1-4930-8944-82336C37B666}" presName="imgShp" presStyleLbl="fgImgPlace1" presStyleIdx="2" presStyleCnt="3"/>
      <dgm:spPr/>
    </dgm:pt>
    <dgm:pt modelId="{D3320009-CAB4-4697-9906-8F9BCE83BC43}" type="pres">
      <dgm:prSet presAssocID="{B864D717-9DF1-4930-8944-82336C37B666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B24C63-9565-4BBD-90D1-F62FD8DE8C54}" srcId="{92092EF3-7055-4961-95BA-F00F20D7C1BB}" destId="{3B9D8808-6800-4FAE-9958-8AA46A7BFDFE}" srcOrd="0" destOrd="0" parTransId="{DDC46B79-0F85-4B39-8E96-1ECE7FDE4631}" sibTransId="{BFA78761-4611-456F-932A-B359A106ECFD}"/>
    <dgm:cxn modelId="{06532B1E-4977-4229-B442-5A414433EF2B}" type="presOf" srcId="{B864D717-9DF1-4930-8944-82336C37B666}" destId="{D3320009-CAB4-4697-9906-8F9BCE83BC43}" srcOrd="0" destOrd="0" presId="urn:microsoft.com/office/officeart/2005/8/layout/vList3#1"/>
    <dgm:cxn modelId="{43F42179-A9F5-4DE4-A9F1-A6F5DC3E77ED}" type="presOf" srcId="{3B9D8808-6800-4FAE-9958-8AA46A7BFDFE}" destId="{94C1EE77-AD40-4C1F-B179-B94D4E04524A}" srcOrd="0" destOrd="0" presId="urn:microsoft.com/office/officeart/2005/8/layout/vList3#1"/>
    <dgm:cxn modelId="{A00C49F3-FC94-4EFC-B454-E7C1DDD5C7A8}" type="presOf" srcId="{92092EF3-7055-4961-95BA-F00F20D7C1BB}" destId="{6B654A40-A6F5-4A73-B2D9-0661D4609E20}" srcOrd="0" destOrd="0" presId="urn:microsoft.com/office/officeart/2005/8/layout/vList3#1"/>
    <dgm:cxn modelId="{A4ACF7A4-4734-48E2-AF0A-2FECA351A118}" srcId="{92092EF3-7055-4961-95BA-F00F20D7C1BB}" destId="{B864D717-9DF1-4930-8944-82336C37B666}" srcOrd="2" destOrd="0" parTransId="{499D1D08-4237-426D-833F-9C22937F84D6}" sibTransId="{25EB7B87-F252-41EE-9A49-476D496EDE8B}"/>
    <dgm:cxn modelId="{0001CA88-BBF7-4B87-8434-606EE8542C4F}" srcId="{92092EF3-7055-4961-95BA-F00F20D7C1BB}" destId="{A424E15D-6D7B-4978-A5EB-1734C05D2A3A}" srcOrd="1" destOrd="0" parTransId="{97F59AA1-A99C-458D-8366-6E1F4FC61B90}" sibTransId="{D3C3A2BF-DE3C-4F40-8F03-CFB59974293C}"/>
    <dgm:cxn modelId="{1CD3DBC9-7A36-4554-9B94-CB933A193746}" type="presOf" srcId="{A424E15D-6D7B-4978-A5EB-1734C05D2A3A}" destId="{DEB90D9A-93DC-48ED-A1D7-9781D096227C}" srcOrd="0" destOrd="0" presId="urn:microsoft.com/office/officeart/2005/8/layout/vList3#1"/>
    <dgm:cxn modelId="{B3910332-8DB5-463B-B8B2-28AE87DF5806}" type="presParOf" srcId="{6B654A40-A6F5-4A73-B2D9-0661D4609E20}" destId="{6307EB96-61D8-4774-8ABE-0381253F9829}" srcOrd="0" destOrd="0" presId="urn:microsoft.com/office/officeart/2005/8/layout/vList3#1"/>
    <dgm:cxn modelId="{D91B2BE1-A8AF-463E-96B2-8E4268513C32}" type="presParOf" srcId="{6307EB96-61D8-4774-8ABE-0381253F9829}" destId="{25715116-1298-4CB5-80AC-FA90897FDA0D}" srcOrd="0" destOrd="0" presId="urn:microsoft.com/office/officeart/2005/8/layout/vList3#1"/>
    <dgm:cxn modelId="{F2178A94-47B8-4DBF-995E-B7DA2B69F0B9}" type="presParOf" srcId="{6307EB96-61D8-4774-8ABE-0381253F9829}" destId="{94C1EE77-AD40-4C1F-B179-B94D4E04524A}" srcOrd="1" destOrd="0" presId="urn:microsoft.com/office/officeart/2005/8/layout/vList3#1"/>
    <dgm:cxn modelId="{F6AA171C-4F0C-46B7-9DC8-EBD2D8A18B55}" type="presParOf" srcId="{6B654A40-A6F5-4A73-B2D9-0661D4609E20}" destId="{37A705F2-47A6-42D2-A081-3986BA182CC6}" srcOrd="1" destOrd="0" presId="urn:microsoft.com/office/officeart/2005/8/layout/vList3#1"/>
    <dgm:cxn modelId="{E9F57002-C619-481F-8012-45CFADB79B89}" type="presParOf" srcId="{6B654A40-A6F5-4A73-B2D9-0661D4609E20}" destId="{F4A8877F-98AF-47E9-99B5-6F6E4AA25674}" srcOrd="2" destOrd="0" presId="urn:microsoft.com/office/officeart/2005/8/layout/vList3#1"/>
    <dgm:cxn modelId="{6D2F7ABE-846C-4867-BE0F-B9C63D4D95DC}" type="presParOf" srcId="{F4A8877F-98AF-47E9-99B5-6F6E4AA25674}" destId="{91A4486B-1E03-4E4F-8374-0630C9D03A06}" srcOrd="0" destOrd="0" presId="urn:microsoft.com/office/officeart/2005/8/layout/vList3#1"/>
    <dgm:cxn modelId="{7AB752F3-A4D6-4CAB-8EE1-126CCD27E7DD}" type="presParOf" srcId="{F4A8877F-98AF-47E9-99B5-6F6E4AA25674}" destId="{DEB90D9A-93DC-48ED-A1D7-9781D096227C}" srcOrd="1" destOrd="0" presId="urn:microsoft.com/office/officeart/2005/8/layout/vList3#1"/>
    <dgm:cxn modelId="{49306B10-5994-460E-96CC-367959900AA5}" type="presParOf" srcId="{6B654A40-A6F5-4A73-B2D9-0661D4609E20}" destId="{E2853DE6-0679-4B9C-ADB8-5C8A36B5DC62}" srcOrd="3" destOrd="0" presId="urn:microsoft.com/office/officeart/2005/8/layout/vList3#1"/>
    <dgm:cxn modelId="{B06C84D4-200D-4D4D-A7C7-E8A231DE6D39}" type="presParOf" srcId="{6B654A40-A6F5-4A73-B2D9-0661D4609E20}" destId="{3BE5EC02-8D5A-4E9F-A671-264B83252335}" srcOrd="4" destOrd="0" presId="urn:microsoft.com/office/officeart/2005/8/layout/vList3#1"/>
    <dgm:cxn modelId="{4CE61071-E69C-4761-A90B-A624AB1E1EC5}" type="presParOf" srcId="{3BE5EC02-8D5A-4E9F-A671-264B83252335}" destId="{B8DB33BE-233A-42C2-A066-64D4ECDC8F14}" srcOrd="0" destOrd="0" presId="urn:microsoft.com/office/officeart/2005/8/layout/vList3#1"/>
    <dgm:cxn modelId="{DCC20F7E-2850-4EE6-A68E-BE343C954A22}" type="presParOf" srcId="{3BE5EC02-8D5A-4E9F-A671-264B83252335}" destId="{D3320009-CAB4-4697-9906-8F9BCE83BC43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1EE77-AD40-4C1F-B179-B94D4E04524A}">
      <dsp:nvSpPr>
        <dsp:cNvPr id="0" name=""/>
        <dsp:cNvSpPr/>
      </dsp:nvSpPr>
      <dsp:spPr>
        <a:xfrm rot="10800000">
          <a:off x="1597138" y="31"/>
          <a:ext cx="5219499" cy="112980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214" tIns="198120" rIns="369824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smtClean="0"/>
            <a:t>6 б</a:t>
          </a:r>
          <a:endParaRPr lang="ru-RU" sz="5200" kern="1200" dirty="0"/>
        </a:p>
      </dsp:txBody>
      <dsp:txXfrm rot="10800000">
        <a:off x="1879590" y="31"/>
        <a:ext cx="4937047" cy="1129808"/>
      </dsp:txXfrm>
    </dsp:sp>
    <dsp:sp modelId="{25715116-1298-4CB5-80AC-FA90897FDA0D}">
      <dsp:nvSpPr>
        <dsp:cNvPr id="0" name=""/>
        <dsp:cNvSpPr/>
      </dsp:nvSpPr>
      <dsp:spPr>
        <a:xfrm>
          <a:off x="1032233" y="31"/>
          <a:ext cx="1129808" cy="112980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B90D9A-93DC-48ED-A1D7-9781D096227C}">
      <dsp:nvSpPr>
        <dsp:cNvPr id="0" name=""/>
        <dsp:cNvSpPr/>
      </dsp:nvSpPr>
      <dsp:spPr>
        <a:xfrm rot="10800000">
          <a:off x="1597138" y="1467095"/>
          <a:ext cx="5219499" cy="1129808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214" tIns="198120" rIns="369824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smtClean="0"/>
            <a:t>4-5 б</a:t>
          </a:r>
          <a:endParaRPr lang="ru-RU" sz="5200" kern="1200" dirty="0"/>
        </a:p>
      </dsp:txBody>
      <dsp:txXfrm rot="10800000">
        <a:off x="1879590" y="1467095"/>
        <a:ext cx="4937047" cy="1129808"/>
      </dsp:txXfrm>
    </dsp:sp>
    <dsp:sp modelId="{91A4486B-1E03-4E4F-8374-0630C9D03A06}">
      <dsp:nvSpPr>
        <dsp:cNvPr id="0" name=""/>
        <dsp:cNvSpPr/>
      </dsp:nvSpPr>
      <dsp:spPr>
        <a:xfrm>
          <a:off x="1032233" y="1467095"/>
          <a:ext cx="1129808" cy="1129808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3320009-CAB4-4697-9906-8F9BCE83BC43}">
      <dsp:nvSpPr>
        <dsp:cNvPr id="0" name=""/>
        <dsp:cNvSpPr/>
      </dsp:nvSpPr>
      <dsp:spPr>
        <a:xfrm rot="10800000">
          <a:off x="1597138" y="2934160"/>
          <a:ext cx="5219499" cy="112980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214" tIns="198120" rIns="369824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smtClean="0"/>
            <a:t>3 б</a:t>
          </a:r>
          <a:endParaRPr lang="ru-RU" sz="5200" kern="1200" dirty="0"/>
        </a:p>
      </dsp:txBody>
      <dsp:txXfrm rot="10800000">
        <a:off x="1879590" y="2934160"/>
        <a:ext cx="4937047" cy="1129808"/>
      </dsp:txXfrm>
    </dsp:sp>
    <dsp:sp modelId="{B8DB33BE-233A-42C2-A066-64D4ECDC8F14}">
      <dsp:nvSpPr>
        <dsp:cNvPr id="0" name=""/>
        <dsp:cNvSpPr/>
      </dsp:nvSpPr>
      <dsp:spPr>
        <a:xfrm>
          <a:off x="1032233" y="2934160"/>
          <a:ext cx="1129808" cy="1129808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7187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23317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47293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0545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92612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05269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22440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14756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84217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3032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12940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CA8DC-7221-435E-B023-3EA0E95D26B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5F624-EE4A-447F-92F8-29D90AE76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16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836712"/>
            <a:ext cx="655272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KOH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Tx/>
              <a:buAutoNum type="arabicPeriod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AutoNum type="arabicPeriod" startAt="2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HNO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AutoNum type="arabicPeriod" startAt="2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Ba(OH)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LiOH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/>
              <a:t> </a:t>
            </a:r>
            <a:endParaRPr lang="ru-RU" sz="3600" dirty="0"/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34073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19672" y="404664"/>
            <a:ext cx="727280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Критерии оценки: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43481806"/>
              </p:ext>
            </p:extLst>
          </p:nvPr>
        </p:nvGraphicFramePr>
        <p:xfrm>
          <a:off x="1115616" y="1397000"/>
          <a:ext cx="78488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370185" y="1332378"/>
            <a:ext cx="659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66251" y="4293096"/>
            <a:ext cx="659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</a:t>
            </a:r>
            <a:endParaRPr lang="ru-RU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75199" y="2836746"/>
            <a:ext cx="659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0070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077472" cy="4954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соляная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серная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сернистая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азотная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азотистая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фосфорная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сероводородная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угольная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SiO</a:t>
            </a:r>
            <a:r>
              <a:rPr lang="en-US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кремниевая кислота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6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67744" y="1052736"/>
            <a:ext cx="6836296" cy="150018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Параграф 21, стр.126 упр.1,4.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Формулы и названия кислот выучить наизусть.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Подготовить сообщения: «Кислоты в природе и их применение в быту», «История открытия кислот».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2463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187" y="3789040"/>
            <a:ext cx="328240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476672"/>
            <a:ext cx="61206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научилась(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)…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-Сегодня на уроке я узнал(а)…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-Что ещё я хотел(а) бы узнать о кислотах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-Неожиданностью для меня явилось то, что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-Сегодня на уроке я понял(а), что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-Особенно интересным было…</a:t>
            </a:r>
          </a:p>
        </p:txBody>
      </p:sp>
    </p:spTree>
    <p:extLst>
      <p:ext uri="{BB962C8B-B14F-4D97-AF65-F5344CB8AC3E}">
        <p14:creationId xmlns:p14="http://schemas.microsoft.com/office/powerpoint/2010/main" val="822810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908720"/>
            <a:ext cx="6318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KOH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endParaRPr lang="ru-RU" sz="36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AutoNum type="arabicPeriod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AutoNum type="arabicPeriod" startAt="2"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SO3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HNO3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CO2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AutoNum type="arabicPeriod" startAt="2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Ba(OH)2, 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LiOH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H2SO4</a:t>
            </a:r>
            <a:endParaRPr lang="ru-RU" sz="36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775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1601" y="544324"/>
            <a:ext cx="5088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Ваши вкусовые ощущения ?...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eda.2k.ua/content/images/shutterstock_2845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2656" y="1340768"/>
            <a:ext cx="5606783" cy="42050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4611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1.gstatic.com/images?q=tbn:ANd9GcSkQjDvWOw0Okmv1grwm9AhG7CCxImwlnJ0Pw0G-bW-O5PyudrMM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80728"/>
            <a:ext cx="6035040" cy="4706754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934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44824"/>
            <a:ext cx="7394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 урока: «Кислоты».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3275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0648"/>
            <a:ext cx="67687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сложные вещества, состоящие 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атомов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водорода и кислотного остатка.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Классификация кислот.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30072" y="2144946"/>
            <a:ext cx="1452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3312823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бескислородные</a:t>
            </a:r>
            <a:r>
              <a:rPr lang="ru-RU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98152" y="335365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кислородсодержащие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434267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одноосновные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36486" y="462974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двухосновные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56645" y="4328809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трёхосновные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90038">
            <a:off x="5765063" y="2876646"/>
            <a:ext cx="122413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9401551">
            <a:off x="3015707" y="2876646"/>
            <a:ext cx="122413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037778" y="3553705"/>
            <a:ext cx="900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HCl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06591" y="4132994"/>
            <a:ext cx="1304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HNO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50761" y="3725203"/>
            <a:ext cx="1360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SO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09820" y="4704356"/>
            <a:ext cx="1406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PO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3600637" y="3921792"/>
            <a:ext cx="468052" cy="2992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644008" y="4214179"/>
            <a:ext cx="468052" cy="2992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708579" y="3951345"/>
            <a:ext cx="468052" cy="2992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07392" y="5031886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SO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67836" y="4743430"/>
            <a:ext cx="6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HCl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81178" y="5136760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HNO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07392" y="5493551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SO</a:t>
            </a:r>
            <a:r>
              <a:rPr lang="ru-RU" sz="1600" b="1" dirty="0" smtClean="0">
                <a:solidFill>
                  <a:srgbClr val="FF0000"/>
                </a:solidFill>
              </a:rPr>
              <a:t>3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81178" y="5585884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HNO</a:t>
            </a:r>
            <a:r>
              <a:rPr lang="ru-RU" sz="1600" b="1" dirty="0" smtClean="0">
                <a:solidFill>
                  <a:srgbClr val="FF0000"/>
                </a:solidFill>
              </a:rPr>
              <a:t>2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04591" y="4583578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HNO</a:t>
            </a:r>
            <a:r>
              <a:rPr lang="ru-RU" sz="2400" b="1" baseline="-25000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46432" y="595430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r>
              <a:rPr lang="en-US" sz="2400" b="1" dirty="0" smtClean="0">
                <a:solidFill>
                  <a:srgbClr val="FF0000"/>
                </a:solidFill>
              </a:rPr>
              <a:t>O</a:t>
            </a:r>
            <a:r>
              <a:rPr lang="ru-RU" sz="2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288886" y="504524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r>
              <a:rPr lang="en-US" sz="2400" b="1" dirty="0" smtClean="0">
                <a:solidFill>
                  <a:srgbClr val="FF0000"/>
                </a:solidFill>
              </a:rPr>
              <a:t>O</a:t>
            </a:r>
            <a:r>
              <a:rPr lang="ru-RU" sz="2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306520" y="5539717"/>
            <a:ext cx="992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SO</a:t>
            </a:r>
            <a:r>
              <a:rPr lang="ru-RU" sz="2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40182" y="6000469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PO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95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783169"/>
              </p:ext>
            </p:extLst>
          </p:nvPr>
        </p:nvGraphicFramePr>
        <p:xfrm>
          <a:off x="1475656" y="1772816"/>
          <a:ext cx="7398000" cy="28637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1736"/>
                <a:gridCol w="162560"/>
                <a:gridCol w="4733704"/>
              </a:tblGrid>
              <a:tr h="1181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Индикатор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Окраска в растворе кислоты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8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Лакмус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6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Метилоранж</a:t>
                      </a:r>
                      <a:endParaRPr lang="ru-RU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8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Фенолфталеин 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</a:rPr>
                        <a:t> </a:t>
                      </a:r>
                      <a:endParaRPr lang="ru-RU" sz="3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65775" y="548680"/>
            <a:ext cx="684076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Действие кислот на индикаторы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155" y="4048865"/>
            <a:ext cx="2429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Бесцветный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42502" y="2910035"/>
            <a:ext cx="1846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56229" y="3464088"/>
            <a:ext cx="3419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 - розовый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645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591" y="548680"/>
            <a:ext cx="70758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с концентрированной серной кислотой.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«Сначала - вода, затем - кислота,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Иначе случиться беда!..»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900igr.net/up/datai/186059/0013-022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92896"/>
            <a:ext cx="2837681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600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738632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Понятийный </a:t>
            </a:r>
            <a:r>
              <a:rPr lang="ru-RU" sz="2800" b="1" dirty="0" smtClean="0"/>
              <a:t>тест</a:t>
            </a:r>
            <a:endParaRPr lang="ru-RU" sz="2800" b="1" dirty="0"/>
          </a:p>
          <a:p>
            <a:endParaRPr lang="ru-RU" sz="2800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. Кислотами называются сложные вещества, которые </a:t>
            </a:r>
            <a:r>
              <a:rPr lang="ru-RU" sz="2400" dirty="0" smtClean="0"/>
              <a:t>содержат	--------- </a:t>
            </a:r>
            <a:r>
              <a:rPr lang="ru-RU" sz="2400" dirty="0"/>
              <a:t>.</a:t>
            </a:r>
          </a:p>
          <a:p>
            <a:r>
              <a:rPr lang="ru-RU" sz="2400" dirty="0"/>
              <a:t>2. По содержанию атомов кислорода кислоты делятся на </a:t>
            </a:r>
            <a:r>
              <a:rPr lang="ru-RU" sz="2400" dirty="0" smtClean="0"/>
              <a:t>		-------------- </a:t>
            </a:r>
            <a:r>
              <a:rPr lang="ru-RU" sz="2400" dirty="0"/>
              <a:t>.</a:t>
            </a:r>
          </a:p>
          <a:p>
            <a:r>
              <a:rPr lang="ru-RU" sz="2400" dirty="0"/>
              <a:t>3. </a:t>
            </a:r>
            <a:r>
              <a:rPr lang="ru-RU" sz="2400" dirty="0" err="1"/>
              <a:t>Основность</a:t>
            </a:r>
            <a:r>
              <a:rPr lang="ru-RU" sz="2400" dirty="0"/>
              <a:t> </a:t>
            </a:r>
            <a:r>
              <a:rPr lang="en-US" sz="2400" dirty="0"/>
              <a:t>H</a:t>
            </a:r>
            <a:r>
              <a:rPr lang="ru-RU" sz="2400" baseline="-25000" dirty="0"/>
              <a:t>2</a:t>
            </a:r>
            <a:r>
              <a:rPr lang="en-US" sz="2400" dirty="0"/>
              <a:t>SO</a:t>
            </a:r>
            <a:r>
              <a:rPr lang="ru-RU" sz="2400" baseline="-25000" dirty="0"/>
              <a:t>4</a:t>
            </a:r>
            <a:r>
              <a:rPr lang="ru-RU" sz="2400" dirty="0"/>
              <a:t>(серной кислоты)  равняется </a:t>
            </a:r>
            <a:r>
              <a:rPr lang="ru-RU" sz="2400" dirty="0" smtClean="0"/>
              <a:t>		------------ </a:t>
            </a:r>
            <a:r>
              <a:rPr lang="ru-RU" sz="2400" dirty="0"/>
              <a:t>.</a:t>
            </a:r>
          </a:p>
          <a:p>
            <a:r>
              <a:rPr lang="ru-RU" sz="2400" dirty="0"/>
              <a:t>4. Лакмус в кислой </a:t>
            </a:r>
            <a:r>
              <a:rPr lang="ru-RU" sz="2400" dirty="0" smtClean="0"/>
              <a:t>среде	--------- </a:t>
            </a:r>
            <a:r>
              <a:rPr lang="ru-RU" sz="2400" dirty="0"/>
              <a:t>.</a:t>
            </a:r>
          </a:p>
          <a:p>
            <a:r>
              <a:rPr lang="ru-RU" sz="2400" dirty="0"/>
              <a:t>5. В кислой среде метилоранж окрашивается в </a:t>
            </a:r>
            <a:r>
              <a:rPr lang="ru-RU" sz="2400" dirty="0" smtClean="0"/>
              <a:t>	</a:t>
            </a:r>
          </a:p>
          <a:p>
            <a:r>
              <a:rPr lang="ru-RU" sz="2400" dirty="0" smtClean="0"/>
              <a:t>--------- </a:t>
            </a:r>
            <a:r>
              <a:rPr lang="ru-RU" sz="2400" dirty="0"/>
              <a:t>.</a:t>
            </a:r>
          </a:p>
          <a:p>
            <a:r>
              <a:rPr lang="ru-RU" sz="2400" dirty="0"/>
              <a:t>6. По </a:t>
            </a:r>
            <a:r>
              <a:rPr lang="ru-RU" sz="2400" dirty="0" err="1"/>
              <a:t>основности</a:t>
            </a:r>
            <a:r>
              <a:rPr lang="ru-RU" sz="2400" dirty="0"/>
              <a:t> кислоты делятся на </a:t>
            </a:r>
            <a:r>
              <a:rPr lang="ru-RU" sz="2400" dirty="0" smtClean="0"/>
              <a:t>		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---------- </a:t>
            </a:r>
            <a:r>
              <a:rPr lang="ru-RU" sz="2400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87824" y="1439870"/>
            <a:ext cx="4838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водород и кислотный остаток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5370" y="2203170"/>
            <a:ext cx="6797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бескислородные и кислородсодержащие.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1575" y="282003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двум.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1160" y="4641000"/>
            <a:ext cx="607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одно-, двух-, трехосновные.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3559" y="3250800"/>
            <a:ext cx="2345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краснеет.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3938847"/>
            <a:ext cx="5054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 розовый цвет.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4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263</Words>
  <Application>Microsoft Office PowerPoint</Application>
  <PresentationFormat>Экран (4:3)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HCl – соляная кислота H2SO4 – серная кислота H2SO3 – сернистая кислота HNO3 – азотная кислота HNO2 – азотистая кислота H3PO4 – фосфорная кислота H2S – сероводородная кислота H2CO3 – угольная кислота H2SiO3 – кремниевая кислота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Мельниковы</dc:creator>
  <cp:lastModifiedBy>user</cp:lastModifiedBy>
  <cp:revision>39</cp:revision>
  <dcterms:created xsi:type="dcterms:W3CDTF">2014-11-30T12:32:03Z</dcterms:created>
  <dcterms:modified xsi:type="dcterms:W3CDTF">2017-12-04T15:25:39Z</dcterms:modified>
</cp:coreProperties>
</file>