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58" r:id="rId3"/>
    <p:sldId id="260" r:id="rId4"/>
    <p:sldId id="261" r:id="rId5"/>
    <p:sldId id="262" r:id="rId6"/>
    <p:sldId id="263" r:id="rId7"/>
    <p:sldId id="264" r:id="rId8"/>
    <p:sldId id="266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EAEA5195-8ABE-4FEE-BAD2-F480C2504393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EA4A1E6-400E-4D15-B245-A47C3F0F3A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A5195-8ABE-4FEE-BAD2-F480C2504393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4A1E6-400E-4D15-B245-A47C3F0F3A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EAEA5195-8ABE-4FEE-BAD2-F480C2504393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FEA4A1E6-400E-4D15-B245-A47C3F0F3A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A5195-8ABE-4FEE-BAD2-F480C2504393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EA4A1E6-400E-4D15-B245-A47C3F0F3A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A5195-8ABE-4FEE-BAD2-F480C2504393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FEA4A1E6-400E-4D15-B245-A47C3F0F3A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EAEA5195-8ABE-4FEE-BAD2-F480C2504393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EA4A1E6-400E-4D15-B245-A47C3F0F3A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EAEA5195-8ABE-4FEE-BAD2-F480C2504393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EA4A1E6-400E-4D15-B245-A47C3F0F3A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A5195-8ABE-4FEE-BAD2-F480C2504393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EA4A1E6-400E-4D15-B245-A47C3F0F3A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A5195-8ABE-4FEE-BAD2-F480C2504393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EA4A1E6-400E-4D15-B245-A47C3F0F3A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A5195-8ABE-4FEE-BAD2-F480C2504393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EA4A1E6-400E-4D15-B245-A47C3F0F3A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EAEA5195-8ABE-4FEE-BAD2-F480C2504393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FEA4A1E6-400E-4D15-B245-A47C3F0F3A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AEA5195-8ABE-4FEE-BAD2-F480C2504393}" type="datetimeFigureOut">
              <a:rPr lang="ru-RU" smtClean="0"/>
              <a:pPr/>
              <a:t>16.12.2014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EA4A1E6-400E-4D15-B245-A47C3F0F3A4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Подумаем…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solidFill>
            <a:schemeClr val="accent2">
              <a:lumMod val="40000"/>
              <a:lumOff val="60000"/>
            </a:schemeClr>
          </a:solidFill>
        </p:spPr>
        <p:txBody>
          <a:bodyPr>
            <a:normAutofit fontScale="62500" lnSpcReduction="20000"/>
          </a:bodyPr>
          <a:lstStyle/>
          <a:p>
            <a:pPr algn="just"/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  <a:t> Предположите, в какую эпоху мог жить представленный человек. По каким признакам вы это определили?</a:t>
            </a:r>
          </a:p>
          <a:p>
            <a:pPr algn="just"/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  <a:t>Кем могло быть данное историческое лицо (род занятий)?</a:t>
            </a:r>
          </a:p>
          <a:p>
            <a:pPr algn="just"/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  <a:t>Какие особенности внешности вы заметили (лицо, мимика, поза и др.)? </a:t>
            </a:r>
          </a:p>
          <a:p>
            <a:pPr algn="just"/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  <a:t>Может ли внешняя характеристика человека отражать его характер? </a:t>
            </a:r>
          </a:p>
          <a:p>
            <a:pPr algn="just"/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  <a:t>Если да, то опишите предполагаемые черты характера представленного лица (2-3 прилагательных).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мт\Desktop\к уроку с ириной\640px-IoannIV_reconstruction_by_Gerasimov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86059"/>
            <a:ext cx="2799186" cy="40719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4" descr="Ответы@Mail.Ru: Перечислите авторов картин Ивана Грозного. Просто по порядку имена авторо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1500174"/>
            <a:ext cx="3239138" cy="4000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C:\Users\мт\Desktop\к уроку с ириной\47924398_Ivan_IVGroznuyy_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74428" y="0"/>
            <a:ext cx="3269572" cy="41553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dirty="0" smtClean="0"/>
              <a:t>Образ Ивана Грозного </a:t>
            </a:r>
            <a:endParaRPr lang="ru-RU" sz="3600" dirty="0" smtClean="0"/>
          </a:p>
          <a:p>
            <a:pPr algn="ctr"/>
            <a:r>
              <a:rPr lang="ru-RU" sz="3600" b="1" dirty="0" smtClean="0"/>
              <a:t>в исторической и художественной литературе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Тема урока: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Интернет магазин постеров для оформления интерьер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79781" y="0"/>
            <a:ext cx="498348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Рабочие документы. по\Рабочие документы\Школа\солянка\картинки\Рисунок1 (3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28858" y="0"/>
            <a:ext cx="1107285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20000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09600" y="500042"/>
            <a:ext cx="2390764" cy="600079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Стремянный -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Воевода -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Опальный -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Ересь -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Смрадный-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Скверна -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3286116" y="500042"/>
            <a:ext cx="5444985" cy="5661525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2000" dirty="0" smtClean="0"/>
              <a:t>конюх-слуга, ухаживающий за верховой лошадью своего господина, а также слуга, сопровождающий барина во время охоты.</a:t>
            </a:r>
          </a:p>
          <a:p>
            <a:pPr>
              <a:buNone/>
            </a:pPr>
            <a:r>
              <a:rPr lang="ru-RU" sz="2000" dirty="0" smtClean="0"/>
              <a:t>     предводитель войска, военачальник.</a:t>
            </a:r>
          </a:p>
          <a:p>
            <a:pPr>
              <a:buNone/>
            </a:pPr>
            <a:r>
              <a:rPr lang="ru-RU" sz="2000" dirty="0" smtClean="0"/>
              <a:t>     </a:t>
            </a:r>
          </a:p>
          <a:p>
            <a:pPr>
              <a:buNone/>
            </a:pPr>
            <a:r>
              <a:rPr lang="ru-RU" sz="2400" dirty="0" smtClean="0"/>
              <a:t>     </a:t>
            </a:r>
            <a:r>
              <a:rPr lang="ru-RU" sz="2000" dirty="0" smtClean="0"/>
              <a:t>находящийся в опале. Опала – гнев, немилость царя к провинившемуся боярину, вельможе, а также наказание впавшему в немилость (в Российском государстве IX-XVI вв</a:t>
            </a:r>
            <a:r>
              <a:rPr lang="ru-RU" sz="2000" smtClean="0"/>
              <a:t>.). </a:t>
            </a: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      отступление от господствующих или общепринятых взглядов, норм, правил.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      испускающий смрад; зловонный.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   </a:t>
            </a:r>
          </a:p>
          <a:p>
            <a:pPr>
              <a:buNone/>
            </a:pPr>
            <a:r>
              <a:rPr lang="ru-RU" sz="2100" dirty="0" smtClean="0"/>
              <a:t>      всё гнусное, мерзкое; пороки.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мт\Desktop\к уроку с ириной\b4f218efeb576a0f2474a3b2ba0dd9f9bc5f6c13488868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9951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-1" y="1"/>
          <a:ext cx="9144000" cy="6858000"/>
        </p:xfrm>
        <a:graphic>
          <a:graphicData uri="http://schemas.openxmlformats.org/drawingml/2006/table">
            <a:tbl>
              <a:tblPr/>
              <a:tblGrid>
                <a:gridCol w="4572000"/>
                <a:gridCol w="4572000"/>
              </a:tblGrid>
              <a:tr h="80322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2800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«Тонкие» вопросы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2800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ru-RU" sz="2800" b="1" i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Толстые» вопросы</a:t>
                      </a:r>
                      <a:endParaRPr lang="ru-RU" sz="2800" b="1" i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605477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2800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О чем…?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2800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Когда…?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2800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Кто…?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2800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Что…?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2800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Как…?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2800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Можно ли…?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2800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Объясните, почему…?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2800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Почему вы считаете…?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2800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В чем различие…?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2800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Предположите, что было бы, если…?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Bef>
                          <a:spcPts val="450"/>
                        </a:spcBef>
                        <a:spcAft>
                          <a:spcPts val="450"/>
                        </a:spcAft>
                      </a:pPr>
                      <a:r>
                        <a:rPr lang="ru-RU" sz="2800" b="1" i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Найдите, каким…?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3200" b="1" dirty="0" smtClean="0"/>
              <a:t>Иван Грозный в балладе</a:t>
            </a:r>
            <a:br>
              <a:rPr lang="ru-RU" sz="3200" b="1" dirty="0" smtClean="0"/>
            </a:br>
            <a:r>
              <a:rPr lang="ru-RU" sz="3200" b="1" dirty="0" smtClean="0"/>
              <a:t> А.К. Толстого «Василий Шибанов»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>
              <a:buNone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«Зовет ли обратно он прежний покой/Иль совесть навеки хоронит?»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«И очи царя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загорелися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вдруг…»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«И в ногу Шибанова острый конец/ Жезла своего он вонзает, /Налег на костыль — и внимает…!»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«Царю,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прославляему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древле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от всех, /Но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тонущу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в сквернах обильных!»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«…Взирал испытующим оком…»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«Безумный!»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«Был мрачен владыки загадочный взгляд…»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«Кровь добрых и сильных ногами поправ, /Я пес недостойный и смрадный!»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382</TotalTime>
  <Words>307</Words>
  <Application>Microsoft Office PowerPoint</Application>
  <PresentationFormat>Экран (4:3)</PresentationFormat>
  <Paragraphs>55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Обычная</vt:lpstr>
      <vt:lpstr>Подумаем…</vt:lpstr>
      <vt:lpstr>Слайд 2</vt:lpstr>
      <vt:lpstr>Тема урока:</vt:lpstr>
      <vt:lpstr>Слайд 4</vt:lpstr>
      <vt:lpstr>Слайд 5</vt:lpstr>
      <vt:lpstr>Слайд 6</vt:lpstr>
      <vt:lpstr>Слайд 7</vt:lpstr>
      <vt:lpstr>Иван Грозный в балладе  А.К. Толстого «Василий Шибанов»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мт</dc:creator>
  <cp:lastModifiedBy>мт</cp:lastModifiedBy>
  <cp:revision>32</cp:revision>
  <dcterms:created xsi:type="dcterms:W3CDTF">2014-12-02T20:33:02Z</dcterms:created>
  <dcterms:modified xsi:type="dcterms:W3CDTF">2014-12-16T19:51:04Z</dcterms:modified>
</cp:coreProperties>
</file>