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51294" autoAdjust="0"/>
  </p:normalViewPr>
  <p:slideViewPr>
    <p:cSldViewPr>
      <p:cViewPr varScale="1">
        <p:scale>
          <a:sx n="114" d="100"/>
          <a:sy n="114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4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1429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Тема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b="1" dirty="0" smtClean="0">
                <a:solidFill>
                  <a:schemeClr val="tx1"/>
                </a:solidFill>
              </a:rPr>
              <a:t>«Цветение и опыление </a:t>
            </a:r>
            <a:r>
              <a:rPr lang="ru-RU" b="1" dirty="0" smtClean="0">
                <a:solidFill>
                  <a:schemeClr val="tx1"/>
                </a:solidFill>
              </a:rPr>
              <a:t>растений».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42852"/>
            <a:ext cx="3500462" cy="67151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Известно , что если в период цветения яблонь на улице стоит холодная и дождливая погода, то урожай яблок летом будет крайне низким или может вообще отсутствовать. Объясните причину этого явления. Что необходимо предпринять , чтобы обеспечить урожай яблок при условии , что в период цветения погода остаётся дождливой и прохладной. </a:t>
            </a:r>
          </a:p>
          <a:p>
            <a:endParaRPr lang="ru-RU" dirty="0"/>
          </a:p>
        </p:txBody>
      </p:sp>
      <p:pic>
        <p:nvPicPr>
          <p:cNvPr id="2051" name="Picture 3" descr="C:\Users\User\Desktop\dekorativnaya-yablon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42852"/>
            <a:ext cx="5214942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 </a:t>
            </a:r>
            <a:r>
              <a:rPr lang="ru-RU" dirty="0" smtClean="0"/>
              <a:t> 1.</a:t>
            </a:r>
            <a:r>
              <a:rPr lang="ru-RU" dirty="0" smtClean="0"/>
              <a:t>    Тычинки должны быть длиннее пестика.</a:t>
            </a:r>
          </a:p>
          <a:p>
            <a:pPr lvl="0"/>
            <a:r>
              <a:rPr lang="ru-RU" dirty="0" smtClean="0"/>
              <a:t>  </a:t>
            </a:r>
            <a:r>
              <a:rPr lang="ru-RU" dirty="0" smtClean="0"/>
              <a:t>2.</a:t>
            </a:r>
            <a:r>
              <a:rPr lang="ru-RU" dirty="0" smtClean="0"/>
              <a:t>    Происходит в закрытом бутоне.</a:t>
            </a:r>
          </a:p>
          <a:p>
            <a:pPr lvl="0"/>
            <a:r>
              <a:rPr lang="ru-RU" b="1" i="1" dirty="0" smtClean="0"/>
              <a:t>  </a:t>
            </a:r>
            <a:r>
              <a:rPr lang="ru-RU" b="1" i="1" dirty="0" smtClean="0"/>
              <a:t>3.   </a:t>
            </a:r>
            <a:r>
              <a:rPr lang="ru-RU" b="1" i="1" dirty="0" smtClean="0"/>
              <a:t> </a:t>
            </a:r>
            <a:r>
              <a:rPr lang="ru-RU" dirty="0" smtClean="0"/>
              <a:t>Самоопыление является гарантией того, что цветок будет опылён.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самоопыляющихся цветков:</a:t>
            </a:r>
            <a:endParaRPr lang="ru-RU" dirty="0"/>
          </a:p>
        </p:txBody>
      </p:sp>
      <p:pic>
        <p:nvPicPr>
          <p:cNvPr id="6146" name="Picture 2" descr="C:\Users\User\Desktop\Цветы-картофе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500438"/>
            <a:ext cx="3143272" cy="2000240"/>
          </a:xfrm>
          <a:prstGeom prst="rect">
            <a:avLst/>
          </a:prstGeom>
          <a:noFill/>
        </p:spPr>
      </p:pic>
      <p:pic>
        <p:nvPicPr>
          <p:cNvPr id="6147" name="Picture 3" descr="C:\Users\User\Desktop\img_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500438"/>
            <a:ext cx="3143240" cy="2000240"/>
          </a:xfrm>
          <a:prstGeom prst="rect">
            <a:avLst/>
          </a:prstGeom>
          <a:noFill/>
        </p:spPr>
      </p:pic>
      <p:pic>
        <p:nvPicPr>
          <p:cNvPr id="6148" name="Picture 4" descr="C:\Users\User\Desktop\1986758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285748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Искусственное опыление-</a:t>
            </a:r>
            <a:r>
              <a:rPr lang="ru-RU" dirty="0" smtClean="0"/>
              <a:t> опыление, которое осуществляет человек с целью выведения новых сортов и повышения урожайности растений. ( Запись определения в словарь) Возможно искусственное самоопыление и перекрестное опыление.</a:t>
            </a:r>
          </a:p>
          <a:p>
            <a:r>
              <a:rPr lang="ru-RU" dirty="0" smtClean="0"/>
              <a:t>Обычно искусственное опыление производят мягкой кисточкой. При помощи кисточки снимают пыльцу с тычинок одних цветков и наносят на рыльце пестика других. У некоторых растений, чтобы избежать самоопыления, ученым приходится аккуратно вскрывать нераспустившийся цветок и удалять  из него тычинки. При выведении новых сортов, чтобы избежать заноса на опыляемые цветки надевают специальные мешочки. При помощи искусственного опыления выведено множество ценных сортов сельскохозяйственных  и декоративных растений.</a:t>
            </a:r>
          </a:p>
          <a:p>
            <a:r>
              <a:rPr lang="ru-RU" i="1" dirty="0" smtClean="0"/>
              <a:t> </a:t>
            </a:r>
            <a:r>
              <a:rPr lang="ru-RU" dirty="0" smtClean="0"/>
              <a:t>Растениям, растущим в теплицах и парниках также необходимо искусственное опыление.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Искусственное опыление: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24000"/>
          <a:ext cx="8786874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443474"/>
              </a:tblGrid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</a:t>
                      </a:r>
                      <a:r>
                        <a:rPr lang="ru-RU" baseline="0" dirty="0" smtClean="0"/>
                        <a:t> опыления цветков</a:t>
                      </a:r>
                      <a:endParaRPr lang="ru-RU" dirty="0"/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А) Рожь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1.Насекомыми</a:t>
                      </a:r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Б) Мак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2.Ветром</a:t>
                      </a:r>
                      <a:endParaRPr lang="ru-RU" dirty="0"/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В) Пшеница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3.Самоопыление</a:t>
                      </a:r>
                      <a:endParaRPr lang="ru-RU" dirty="0"/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Г) Орешник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r>
                        <a:rPr lang="ru-RU" dirty="0" smtClean="0"/>
                        <a:t>Д) Дуб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Задание 1. Установите соответствие между растением и способом опыления его цветков: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98"/>
          <a:ext cx="8572500" cy="5143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50"/>
                <a:gridCol w="4286250"/>
              </a:tblGrid>
              <a:tr h="734786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опыления цветков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Видовое название растения</a:t>
                      </a:r>
                      <a:endParaRPr lang="ru-RU" dirty="0"/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r>
                        <a:rPr lang="ru-RU" dirty="0" smtClean="0"/>
                        <a:t>1.Опыление ветром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А. Ольха чёрная </a:t>
                      </a:r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r>
                        <a:rPr lang="ru-RU" dirty="0" smtClean="0"/>
                        <a:t>2.Опыление</a:t>
                      </a:r>
                      <a:r>
                        <a:rPr lang="ru-RU" baseline="0" dirty="0" smtClean="0"/>
                        <a:t> насекомыми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Б. Земляника лесная</a:t>
                      </a:r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r>
                        <a:rPr lang="ru-RU" dirty="0" smtClean="0"/>
                        <a:t>3.Самоопыление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В.  Рожь посевная</a:t>
                      </a:r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Г.  Яблоня дикая</a:t>
                      </a:r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Д. Картофель</a:t>
                      </a:r>
                    </a:p>
                  </a:txBody>
                  <a:tcPr/>
                </a:tc>
              </a:tr>
              <a:tr h="7347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Е. Томат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2192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Задание 2. Установите соответствие между способом опыления цветков и видовым названием растения: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Иван Петрович выращивает картофель разных сортов. На третий год его работы урожай снизился. Клубни не соответствовали стандарту. Возможно, сорта </a:t>
            </a:r>
            <a:r>
              <a:rPr lang="ru-RU" dirty="0" err="1" smtClean="0"/>
              <a:t>переопылились</a:t>
            </a:r>
            <a:r>
              <a:rPr lang="ru-RU" dirty="0" smtClean="0"/>
              <a:t>, ведь я выращивал все сорта на одном участке. Верна ли догадка Ивана Петровича? </a:t>
            </a:r>
          </a:p>
          <a:p>
            <a:r>
              <a:rPr lang="ru-RU" dirty="0" smtClean="0"/>
              <a:t>Фермер Пётр Иванович выращивает зерновые. Осенью заметил, что пшеница дала отменный урожай, а вот рожь – не удалась. Пётр Иванович недоумевает: влаги было достаточно, всё лето стояла солнечная безветренная погода. В чём причина?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Кейс- </a:t>
            </a:r>
            <a:r>
              <a:rPr lang="ru-RU" dirty="0" err="1" smtClean="0"/>
              <a:t>стади</a:t>
            </a:r>
            <a:r>
              <a:rPr lang="ru-RU" dirty="0" smtClean="0"/>
              <a:t>: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уроке я узнал, …";</a:t>
            </a:r>
          </a:p>
          <a:p>
            <a:r>
              <a:rPr lang="ru-RU" dirty="0" smtClean="0"/>
              <a:t>"Я похвалил бы себя…";</a:t>
            </a:r>
          </a:p>
          <a:p>
            <a:r>
              <a:rPr lang="ru-RU" dirty="0" smtClean="0"/>
              <a:t>"Особенно мне понравилось…";</a:t>
            </a:r>
          </a:p>
          <a:p>
            <a:r>
              <a:rPr lang="ru-RU" dirty="0" smtClean="0"/>
              <a:t>"Я сумел…";</a:t>
            </a:r>
          </a:p>
          <a:p>
            <a:r>
              <a:rPr lang="ru-RU" i="1" dirty="0" smtClean="0"/>
              <a:t>"Было интересно…";</a:t>
            </a:r>
            <a:endParaRPr lang="ru-RU" dirty="0" smtClean="0"/>
          </a:p>
          <a:p>
            <a:r>
              <a:rPr lang="ru-RU" i="1" dirty="0" smtClean="0"/>
              <a:t>"Было трудно…";</a:t>
            </a:r>
            <a:endParaRPr lang="ru-RU" dirty="0" smtClean="0"/>
          </a:p>
          <a:p>
            <a:r>
              <a:rPr lang="ru-RU" i="1" dirty="0" smtClean="0"/>
              <a:t>"Теперь я могу…";</a:t>
            </a:r>
            <a:endParaRPr lang="ru-RU" dirty="0" smtClean="0"/>
          </a:p>
          <a:p>
            <a:r>
              <a:rPr lang="ru-RU" i="1" dirty="0" smtClean="0"/>
              <a:t>"Меня удивило…"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предложения: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1.Почему </a:t>
            </a:r>
            <a:r>
              <a:rPr lang="ru-RU" dirty="0" smtClean="0"/>
              <a:t>растения, цветущие вечером и ночью, чаще имеют венчики белого и желтого цвета.</a:t>
            </a:r>
          </a:p>
          <a:p>
            <a:pPr lvl="0"/>
            <a:r>
              <a:rPr lang="ru-RU" dirty="0" smtClean="0"/>
              <a:t>2.Почему</a:t>
            </a:r>
            <a:r>
              <a:rPr lang="ru-RU" dirty="0" smtClean="0"/>
              <a:t>, когда в Австралию завезли семена клевера и посеяли их, клевер хорошо цвел, но плодов и семян не было. </a:t>
            </a:r>
          </a:p>
          <a:p>
            <a:pPr lvl="0"/>
            <a:r>
              <a:rPr lang="ru-RU" dirty="0" smtClean="0"/>
              <a:t>3.Пустоцветы</a:t>
            </a:r>
            <a:r>
              <a:rPr lang="ru-RU" dirty="0" smtClean="0"/>
              <a:t>, расположенные на главном стебле и плетях огурцов, не образуют плодов. “Раз пустоцветы не образуют плодов, то они излишни”, - подумал неопытный огородник и оборвал их. Какую ошибку он допустил?</a:t>
            </a:r>
            <a:r>
              <a:rPr lang="ru-RU" b="1" i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задание: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1) сформировать знания о способах опыления цветковых растений;</a:t>
            </a:r>
          </a:p>
          <a:p>
            <a:r>
              <a:rPr lang="ru-RU" dirty="0" smtClean="0"/>
              <a:t>2) сформировать представление о взаимосвязи строения цветка  со способом опыления;</a:t>
            </a:r>
          </a:p>
          <a:p>
            <a:r>
              <a:rPr lang="ru-RU" dirty="0" smtClean="0"/>
              <a:t>3) выявить преимущества перекрёстного опыления по сравнению с самоопылением;</a:t>
            </a:r>
          </a:p>
          <a:p>
            <a:r>
              <a:rPr lang="ru-RU" dirty="0" smtClean="0"/>
              <a:t>4) тренировать умения: выделять главное, общее, находить причину, следствие, связь;</a:t>
            </a:r>
          </a:p>
          <a:p>
            <a:r>
              <a:rPr lang="ru-RU" dirty="0" smtClean="0"/>
              <a:t>5) тренировать умение концентрировать внимание, умение наблюдать, слушать других.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цели: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42852"/>
            <a:ext cx="3500462" cy="67151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Известно , что если в период цветения яблонь на улице стоит холодная и дождливая погода, то урожай яблок летом будет крайне низким или может вообще отсутствовать. Объясните причину этого явления. Что необходимо предпринять , чтобы обеспечить урожай яблок при условии , что в период цветения погода остаётся дождливой и прохладной. </a:t>
            </a:r>
          </a:p>
          <a:p>
            <a:endParaRPr lang="ru-RU" dirty="0"/>
          </a:p>
        </p:txBody>
      </p:sp>
      <p:pic>
        <p:nvPicPr>
          <p:cNvPr id="2051" name="Picture 3" descr="C:\Users\User\Desktop\dekorativnaya-yablon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42852"/>
            <a:ext cx="5214942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572000"/>
          </a:xfrm>
        </p:spPr>
        <p:txBody>
          <a:bodyPr/>
          <a:lstStyle/>
          <a:p>
            <a:r>
              <a:rPr lang="ru-RU" dirty="0" smtClean="0"/>
              <a:t>рыльце, венчик, пыльник, чашелистик, перенос, тычинка, завязь, ветер, насекомые, завязь, околоцветник, тычиночная нить, человек, цветок, семязачаток, яйцеклетка, спермий, процесс, вода.</a:t>
            </a:r>
          </a:p>
          <a:p>
            <a:endParaRPr lang="ru-RU" b="1" dirty="0"/>
          </a:p>
        </p:txBody>
      </p:sp>
      <p:pic>
        <p:nvPicPr>
          <p:cNvPr id="3074" name="Picture 2" descr="C:\Users\User\Desktop\pche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28802"/>
            <a:ext cx="4714845" cy="4929198"/>
          </a:xfrm>
          <a:prstGeom prst="rect">
            <a:avLst/>
          </a:prstGeom>
          <a:noFill/>
        </p:spPr>
      </p:pic>
      <p:pic>
        <p:nvPicPr>
          <p:cNvPr id="3075" name="Picture 3" descr="C:\Users\User\Desktop\39431_a88a5c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4429124" cy="492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3971924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b="1" i="1" dirty="0" smtClean="0"/>
              <a:t>Перекрестное опыление</a:t>
            </a:r>
            <a:r>
              <a:rPr lang="ru-RU" i="1" dirty="0" smtClean="0"/>
              <a:t> – </a:t>
            </a:r>
            <a:r>
              <a:rPr lang="ru-RU" dirty="0" smtClean="0"/>
              <a:t>это перенос пыльцы с тычинок одного цветка на рыльце пестика другого цветка.</a:t>
            </a:r>
          </a:p>
          <a:p>
            <a:r>
              <a:rPr lang="ru-RU" b="1" i="1" dirty="0" smtClean="0"/>
              <a:t>Самоопыление</a:t>
            </a:r>
            <a:r>
              <a:rPr lang="ru-RU" b="1" dirty="0" smtClean="0"/>
              <a:t> - </a:t>
            </a:r>
            <a:r>
              <a:rPr lang="ru-RU" dirty="0" smtClean="0"/>
              <a:t>перенос пыльцы с тычинок на рыльце пестика этого же цветка.</a:t>
            </a:r>
          </a:p>
          <a:p>
            <a:r>
              <a:rPr lang="ru-RU" dirty="0" smtClean="0"/>
              <a:t>Пыльцу </a:t>
            </a:r>
            <a:r>
              <a:rPr lang="ru-RU" dirty="0" smtClean="0"/>
              <a:t>переносят: насекомые, ветер, вода, человек.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4114800" cy="1219200"/>
          </a:xfrm>
        </p:spPr>
        <p:txBody>
          <a:bodyPr/>
          <a:lstStyle/>
          <a:p>
            <a:r>
              <a:rPr lang="ru-RU" dirty="0" smtClean="0"/>
              <a:t>Типы опыления</a:t>
            </a:r>
            <a:endParaRPr lang="ru-RU" dirty="0"/>
          </a:p>
        </p:txBody>
      </p:sp>
      <p:pic>
        <p:nvPicPr>
          <p:cNvPr id="5122" name="Picture 2" descr="C:\Users\User\Desktop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3214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865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Признаки </a:t>
                      </a:r>
                      <a:r>
                        <a:rPr lang="ru-RU" dirty="0" err="1" smtClean="0"/>
                        <a:t>насекомоопыляемых</a:t>
                      </a:r>
                      <a:r>
                        <a:rPr lang="ru-RU" baseline="0" dirty="0" smtClean="0"/>
                        <a:t> растений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Признаки ветроопыляемых растений</a:t>
                      </a:r>
                      <a:endParaRPr lang="ru-RU" dirty="0"/>
                    </a:p>
                  </a:txBody>
                  <a:tcPr/>
                </a:tc>
              </a:tr>
              <a:tr h="2349194">
                <a:tc>
                  <a:txBody>
                    <a:bodyPr/>
                    <a:lstStyle/>
                    <a:p>
                      <a:r>
                        <a:rPr lang="ru-RU" dirty="0" smtClean="0"/>
                        <a:t>1.Крупные</a:t>
                      </a:r>
                      <a:r>
                        <a:rPr lang="ru-RU" baseline="0" dirty="0" smtClean="0"/>
                        <a:t> , одиночные, ярко окрашенные цветки;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2.Наличие запаха;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3.Большое количество нектара;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4.Мелкие цветки собраны в соцветие;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5.Много крупной, клейкой пыльцы.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1.Цветки мелкие, невзрачные;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2.Много</a:t>
                      </a:r>
                      <a:r>
                        <a:rPr lang="ru-RU" baseline="0" dirty="0" smtClean="0"/>
                        <a:t> мелкой, лёгкой пыльцы;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3.Тычинки на длинных, свисающих нитях;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4.Растут большими скоплениями;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5.Цветут до распускания листьев.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User\Desktop\picture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6"/>
            <a:ext cx="4572000" cy="3643314"/>
          </a:xfrm>
          <a:prstGeom prst="rect">
            <a:avLst/>
          </a:prstGeom>
          <a:noFill/>
        </p:spPr>
      </p:pic>
      <p:pic>
        <p:nvPicPr>
          <p:cNvPr id="4099" name="Picture 3" descr="C:\Users\User\Desktop\post-12150-11704409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4686"/>
            <a:ext cx="4572000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 способ опыления:</a:t>
            </a:r>
            <a:endParaRPr lang="ru-RU" dirty="0"/>
          </a:p>
        </p:txBody>
      </p:sp>
      <p:pic>
        <p:nvPicPr>
          <p:cNvPr id="4" name="Содержимое 3" descr="http://bio-faq.ru/ccc/ccc032_clip_image002_00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442912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насекомоопыляемый цветок рисун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285860"/>
            <a:ext cx="471487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Длинные тычиночные нити выносят пыльники далеко за пределы цветка, чтобы пыльца лучше рассеивалась ветром.</a:t>
            </a:r>
            <a:br>
              <a:rPr lang="ru-RU" dirty="0" smtClean="0"/>
            </a:br>
            <a:r>
              <a:rPr lang="ru-RU" dirty="0" smtClean="0"/>
              <a:t>2) Многочисленные волоски на рыльце пестика увеличивают поверхность улавливания пыльцы. </a:t>
            </a:r>
            <a:br>
              <a:rPr lang="ru-RU" dirty="0" smtClean="0"/>
            </a:br>
            <a:r>
              <a:rPr lang="ru-RU" dirty="0" smtClean="0"/>
              <a:t>3) Лепестки отсутствуют, потому что не надо привлекать насекомых. Отсутствие околоцветника делает пестик более доступным для пыльцы, приносимой ветром.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Цветок опыляется ветром, так как: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1.Короткие</a:t>
            </a:r>
            <a:r>
              <a:rPr lang="ru-RU" dirty="0" smtClean="0"/>
              <a:t>, прочные тычиночные нити, чтобы выдержать вес насекомого; </a:t>
            </a:r>
            <a:br>
              <a:rPr lang="ru-RU" dirty="0" smtClean="0"/>
            </a:br>
            <a:r>
              <a:rPr lang="ru-RU" dirty="0" smtClean="0"/>
              <a:t>2. Пыльники располагаются внутри венчика, имеют клейкую поверхность, чтобы удержать пыльцу до появления насекомого. </a:t>
            </a:r>
            <a:br>
              <a:rPr lang="ru-RU" dirty="0" smtClean="0"/>
            </a:br>
            <a:r>
              <a:rPr lang="ru-RU" dirty="0" smtClean="0"/>
              <a:t>3. Рыльце расположено внутри венчика, в положении, обеспечивающем контакт с телом прилетевшего насекомого. Столбик его жесткий, чтобы опыляющее насекомое не могли его повредить. </a:t>
            </a:r>
            <a:br>
              <a:rPr lang="ru-RU" dirty="0" smtClean="0"/>
            </a:br>
            <a:r>
              <a:rPr lang="ru-RU" dirty="0" smtClean="0"/>
              <a:t>5. Лепестки ярко окрашены и большие. Они должны привлекать внимание насекомого. </a:t>
            </a:r>
            <a:br>
              <a:rPr lang="ru-RU" dirty="0" smtClean="0"/>
            </a:br>
            <a:r>
              <a:rPr lang="ru-RU" dirty="0" smtClean="0"/>
              <a:t>6. Запах или нектар могут привлекать или награждать насекомых. Запах цветку придают производные жирных кислот, а нектар представляет собой раствор сахара, имеющий высокую калорийность.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Цветок опыляется </a:t>
            </a:r>
            <a:r>
              <a:rPr lang="ru-RU" dirty="0" smtClean="0"/>
              <a:t>насекомыми, так как: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55</TotalTime>
  <Words>584</Words>
  <PresentationFormat>Экран (4:3)</PresentationFormat>
  <Paragraphs>70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Основные цели:</vt:lpstr>
      <vt:lpstr>Слайд 3</vt:lpstr>
      <vt:lpstr>Слайд 4</vt:lpstr>
      <vt:lpstr>Типы опыления</vt:lpstr>
      <vt:lpstr>Слайд 6</vt:lpstr>
      <vt:lpstr>Определи способ опыления:</vt:lpstr>
      <vt:lpstr>Цветок опыляется ветром, так как:</vt:lpstr>
      <vt:lpstr>Цветок опыляется насекомыми, так как: </vt:lpstr>
      <vt:lpstr>Слайд 10</vt:lpstr>
      <vt:lpstr>Особенности самоопыляющихся цветков:</vt:lpstr>
      <vt:lpstr>Искусственное опыление:</vt:lpstr>
      <vt:lpstr>Задание 1. Установите соответствие между растением и способом опыления его цветков:</vt:lpstr>
      <vt:lpstr>Задание 2. Установите соответствие между способом опыления цветков и видовым названием растения: </vt:lpstr>
      <vt:lpstr>Кейс- стади:</vt:lpstr>
      <vt:lpstr>Закончите предложения: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2015-05-17T18:41:10Z</dcterms:created>
  <dcterms:modified xsi:type="dcterms:W3CDTF">2015-05-17T19:46:53Z</dcterms:modified>
</cp:coreProperties>
</file>